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92" r:id="rId6"/>
    <p:sldId id="294" r:id="rId7"/>
    <p:sldId id="293" r:id="rId8"/>
    <p:sldId id="295" r:id="rId9"/>
    <p:sldId id="291"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9" d="100"/>
          <a:sy n="119" d="100"/>
        </p:scale>
        <p:origin x="21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6D791-3C5B-4559-8E06-A9ABA5FB5F3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E6410F5-7CF1-493E-B3E9-A2629EA3E0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B8A3056-BD3B-4BF4-BEB2-161923F6AF88}"/>
              </a:ext>
            </a:extLst>
          </p:cNvPr>
          <p:cNvSpPr>
            <a:spLocks noGrp="1"/>
          </p:cNvSpPr>
          <p:nvPr>
            <p:ph type="dt" sz="half" idx="10"/>
          </p:nvPr>
        </p:nvSpPr>
        <p:spPr/>
        <p:txBody>
          <a:bodyPr/>
          <a:lstStyle/>
          <a:p>
            <a:fld id="{BFB70244-69E7-460A-9C33-28D59E98F5D3}" type="datetimeFigureOut">
              <a:rPr lang="en-US" smtClean="0"/>
              <a:t>8/25/2021</a:t>
            </a:fld>
            <a:endParaRPr lang="en-US"/>
          </a:p>
        </p:txBody>
      </p:sp>
      <p:sp>
        <p:nvSpPr>
          <p:cNvPr id="5" name="Footer Placeholder 4">
            <a:extLst>
              <a:ext uri="{FF2B5EF4-FFF2-40B4-BE49-F238E27FC236}">
                <a16:creationId xmlns:a16="http://schemas.microsoft.com/office/drawing/2014/main" id="{050080AD-0742-43D2-8225-CC10E28991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CD3A71-F8C1-4C13-B0E6-2C25067650C2}"/>
              </a:ext>
            </a:extLst>
          </p:cNvPr>
          <p:cNvSpPr>
            <a:spLocks noGrp="1"/>
          </p:cNvSpPr>
          <p:nvPr>
            <p:ph type="sldNum" sz="quarter" idx="12"/>
          </p:nvPr>
        </p:nvSpPr>
        <p:spPr/>
        <p:txBody>
          <a:bodyPr/>
          <a:lstStyle/>
          <a:p>
            <a:fld id="{EE602460-5944-48A0-A9AB-14D96251FE3D}" type="slidenum">
              <a:rPr lang="en-US" smtClean="0"/>
              <a:t>‹#›</a:t>
            </a:fld>
            <a:endParaRPr lang="en-US"/>
          </a:p>
        </p:txBody>
      </p:sp>
    </p:spTree>
    <p:extLst>
      <p:ext uri="{BB962C8B-B14F-4D97-AF65-F5344CB8AC3E}">
        <p14:creationId xmlns:p14="http://schemas.microsoft.com/office/powerpoint/2010/main" val="9740194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1E39B-A0AC-42E9-B0A7-281266B6F47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479F08E-F370-4324-B81A-EDA06D8AB71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545980-5B52-427C-8746-4B1F65247429}"/>
              </a:ext>
            </a:extLst>
          </p:cNvPr>
          <p:cNvSpPr>
            <a:spLocks noGrp="1"/>
          </p:cNvSpPr>
          <p:nvPr>
            <p:ph type="dt" sz="half" idx="10"/>
          </p:nvPr>
        </p:nvSpPr>
        <p:spPr/>
        <p:txBody>
          <a:bodyPr/>
          <a:lstStyle/>
          <a:p>
            <a:fld id="{BFB70244-69E7-460A-9C33-28D59E98F5D3}" type="datetimeFigureOut">
              <a:rPr lang="en-US" smtClean="0"/>
              <a:t>8/25/2021</a:t>
            </a:fld>
            <a:endParaRPr lang="en-US"/>
          </a:p>
        </p:txBody>
      </p:sp>
      <p:sp>
        <p:nvSpPr>
          <p:cNvPr id="5" name="Footer Placeholder 4">
            <a:extLst>
              <a:ext uri="{FF2B5EF4-FFF2-40B4-BE49-F238E27FC236}">
                <a16:creationId xmlns:a16="http://schemas.microsoft.com/office/drawing/2014/main" id="{B840C9BE-94BA-4BEA-AF77-0CB96D5C6F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7150D1-6931-4E02-BD05-70888F0ED3B1}"/>
              </a:ext>
            </a:extLst>
          </p:cNvPr>
          <p:cNvSpPr>
            <a:spLocks noGrp="1"/>
          </p:cNvSpPr>
          <p:nvPr>
            <p:ph type="sldNum" sz="quarter" idx="12"/>
          </p:nvPr>
        </p:nvSpPr>
        <p:spPr/>
        <p:txBody>
          <a:bodyPr/>
          <a:lstStyle/>
          <a:p>
            <a:fld id="{EE602460-5944-48A0-A9AB-14D96251FE3D}" type="slidenum">
              <a:rPr lang="en-US" smtClean="0"/>
              <a:t>‹#›</a:t>
            </a:fld>
            <a:endParaRPr lang="en-US"/>
          </a:p>
        </p:txBody>
      </p:sp>
    </p:spTree>
    <p:extLst>
      <p:ext uri="{BB962C8B-B14F-4D97-AF65-F5344CB8AC3E}">
        <p14:creationId xmlns:p14="http://schemas.microsoft.com/office/powerpoint/2010/main" val="1645043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9112FE3-D87B-4117-8F90-207CA9F0E9D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F02AD3A-72FC-44B3-BA17-25776844579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F6F6E1-3E72-4F8E-9517-8E1DC3ECF950}"/>
              </a:ext>
            </a:extLst>
          </p:cNvPr>
          <p:cNvSpPr>
            <a:spLocks noGrp="1"/>
          </p:cNvSpPr>
          <p:nvPr>
            <p:ph type="dt" sz="half" idx="10"/>
          </p:nvPr>
        </p:nvSpPr>
        <p:spPr/>
        <p:txBody>
          <a:bodyPr/>
          <a:lstStyle/>
          <a:p>
            <a:fld id="{BFB70244-69E7-460A-9C33-28D59E98F5D3}" type="datetimeFigureOut">
              <a:rPr lang="en-US" smtClean="0"/>
              <a:t>8/25/2021</a:t>
            </a:fld>
            <a:endParaRPr lang="en-US"/>
          </a:p>
        </p:txBody>
      </p:sp>
      <p:sp>
        <p:nvSpPr>
          <p:cNvPr id="5" name="Footer Placeholder 4">
            <a:extLst>
              <a:ext uri="{FF2B5EF4-FFF2-40B4-BE49-F238E27FC236}">
                <a16:creationId xmlns:a16="http://schemas.microsoft.com/office/drawing/2014/main" id="{58E47C0A-BA9A-4F73-A6C0-349B374AD5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2E1DFB-4A0E-42C0-8C7D-7ECD0A54FA52}"/>
              </a:ext>
            </a:extLst>
          </p:cNvPr>
          <p:cNvSpPr>
            <a:spLocks noGrp="1"/>
          </p:cNvSpPr>
          <p:nvPr>
            <p:ph type="sldNum" sz="quarter" idx="12"/>
          </p:nvPr>
        </p:nvSpPr>
        <p:spPr/>
        <p:txBody>
          <a:bodyPr/>
          <a:lstStyle/>
          <a:p>
            <a:fld id="{EE602460-5944-48A0-A9AB-14D96251FE3D}" type="slidenum">
              <a:rPr lang="en-US" smtClean="0"/>
              <a:t>‹#›</a:t>
            </a:fld>
            <a:endParaRPr lang="en-US"/>
          </a:p>
        </p:txBody>
      </p:sp>
    </p:spTree>
    <p:extLst>
      <p:ext uri="{BB962C8B-B14F-4D97-AF65-F5344CB8AC3E}">
        <p14:creationId xmlns:p14="http://schemas.microsoft.com/office/powerpoint/2010/main" val="4286571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2E8DA-C35C-4230-B2FF-F531593642C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1B75DC-AAD1-4FF6-B6FA-E3CA28A908A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09E686-F218-473B-B918-8B5D66AA7500}"/>
              </a:ext>
            </a:extLst>
          </p:cNvPr>
          <p:cNvSpPr>
            <a:spLocks noGrp="1"/>
          </p:cNvSpPr>
          <p:nvPr>
            <p:ph type="dt" sz="half" idx="10"/>
          </p:nvPr>
        </p:nvSpPr>
        <p:spPr/>
        <p:txBody>
          <a:bodyPr/>
          <a:lstStyle/>
          <a:p>
            <a:fld id="{BFB70244-69E7-460A-9C33-28D59E98F5D3}" type="datetimeFigureOut">
              <a:rPr lang="en-US" smtClean="0"/>
              <a:t>8/25/2021</a:t>
            </a:fld>
            <a:endParaRPr lang="en-US"/>
          </a:p>
        </p:txBody>
      </p:sp>
      <p:sp>
        <p:nvSpPr>
          <p:cNvPr id="5" name="Footer Placeholder 4">
            <a:extLst>
              <a:ext uri="{FF2B5EF4-FFF2-40B4-BE49-F238E27FC236}">
                <a16:creationId xmlns:a16="http://schemas.microsoft.com/office/drawing/2014/main" id="{1DB8D3AF-48BB-4156-954D-12CA097F53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9EF6BA-9092-42DE-BD45-90B6303BFC66}"/>
              </a:ext>
            </a:extLst>
          </p:cNvPr>
          <p:cNvSpPr>
            <a:spLocks noGrp="1"/>
          </p:cNvSpPr>
          <p:nvPr>
            <p:ph type="sldNum" sz="quarter" idx="12"/>
          </p:nvPr>
        </p:nvSpPr>
        <p:spPr/>
        <p:txBody>
          <a:bodyPr/>
          <a:lstStyle/>
          <a:p>
            <a:fld id="{EE602460-5944-48A0-A9AB-14D96251FE3D}" type="slidenum">
              <a:rPr lang="en-US" smtClean="0"/>
              <a:t>‹#›</a:t>
            </a:fld>
            <a:endParaRPr lang="en-US"/>
          </a:p>
        </p:txBody>
      </p:sp>
    </p:spTree>
    <p:extLst>
      <p:ext uri="{BB962C8B-B14F-4D97-AF65-F5344CB8AC3E}">
        <p14:creationId xmlns:p14="http://schemas.microsoft.com/office/powerpoint/2010/main" val="1561133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529B4-D3F9-4E69-BA9D-0E671037362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5E5D67B-FB7F-4E9C-9C41-8BE76C5BDA8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2AB55DB-F1D6-4517-888B-91C2B81366F3}"/>
              </a:ext>
            </a:extLst>
          </p:cNvPr>
          <p:cNvSpPr>
            <a:spLocks noGrp="1"/>
          </p:cNvSpPr>
          <p:nvPr>
            <p:ph type="dt" sz="half" idx="10"/>
          </p:nvPr>
        </p:nvSpPr>
        <p:spPr/>
        <p:txBody>
          <a:bodyPr/>
          <a:lstStyle/>
          <a:p>
            <a:fld id="{BFB70244-69E7-460A-9C33-28D59E98F5D3}" type="datetimeFigureOut">
              <a:rPr lang="en-US" smtClean="0"/>
              <a:t>8/25/2021</a:t>
            </a:fld>
            <a:endParaRPr lang="en-US"/>
          </a:p>
        </p:txBody>
      </p:sp>
      <p:sp>
        <p:nvSpPr>
          <p:cNvPr id="5" name="Footer Placeholder 4">
            <a:extLst>
              <a:ext uri="{FF2B5EF4-FFF2-40B4-BE49-F238E27FC236}">
                <a16:creationId xmlns:a16="http://schemas.microsoft.com/office/drawing/2014/main" id="{AEB25345-6B63-4887-82D8-7A6C2CBBD6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EC9468-A420-4DB2-BDC8-5A28E5EE0391}"/>
              </a:ext>
            </a:extLst>
          </p:cNvPr>
          <p:cNvSpPr>
            <a:spLocks noGrp="1"/>
          </p:cNvSpPr>
          <p:nvPr>
            <p:ph type="sldNum" sz="quarter" idx="12"/>
          </p:nvPr>
        </p:nvSpPr>
        <p:spPr/>
        <p:txBody>
          <a:bodyPr/>
          <a:lstStyle/>
          <a:p>
            <a:fld id="{EE602460-5944-48A0-A9AB-14D96251FE3D}" type="slidenum">
              <a:rPr lang="en-US" smtClean="0"/>
              <a:t>‹#›</a:t>
            </a:fld>
            <a:endParaRPr lang="en-US"/>
          </a:p>
        </p:txBody>
      </p:sp>
    </p:spTree>
    <p:extLst>
      <p:ext uri="{BB962C8B-B14F-4D97-AF65-F5344CB8AC3E}">
        <p14:creationId xmlns:p14="http://schemas.microsoft.com/office/powerpoint/2010/main" val="2119950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264B2-72BC-4BBC-856E-BE917D8C6C3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3741DB8-DAFC-446B-AB29-406A285C009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F696330-F6B4-4112-90E1-9965C524C48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075A375-5F88-4512-AD81-2396AFFF0146}"/>
              </a:ext>
            </a:extLst>
          </p:cNvPr>
          <p:cNvSpPr>
            <a:spLocks noGrp="1"/>
          </p:cNvSpPr>
          <p:nvPr>
            <p:ph type="dt" sz="half" idx="10"/>
          </p:nvPr>
        </p:nvSpPr>
        <p:spPr/>
        <p:txBody>
          <a:bodyPr/>
          <a:lstStyle/>
          <a:p>
            <a:fld id="{BFB70244-69E7-460A-9C33-28D59E98F5D3}" type="datetimeFigureOut">
              <a:rPr lang="en-US" smtClean="0"/>
              <a:t>8/25/2021</a:t>
            </a:fld>
            <a:endParaRPr lang="en-US"/>
          </a:p>
        </p:txBody>
      </p:sp>
      <p:sp>
        <p:nvSpPr>
          <p:cNvPr id="6" name="Footer Placeholder 5">
            <a:extLst>
              <a:ext uri="{FF2B5EF4-FFF2-40B4-BE49-F238E27FC236}">
                <a16:creationId xmlns:a16="http://schemas.microsoft.com/office/drawing/2014/main" id="{78C6F3E1-472B-407E-912C-3B5E814FE8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E8E3ED-548B-4D48-A1BA-3255998D0E7F}"/>
              </a:ext>
            </a:extLst>
          </p:cNvPr>
          <p:cNvSpPr>
            <a:spLocks noGrp="1"/>
          </p:cNvSpPr>
          <p:nvPr>
            <p:ph type="sldNum" sz="quarter" idx="12"/>
          </p:nvPr>
        </p:nvSpPr>
        <p:spPr/>
        <p:txBody>
          <a:bodyPr/>
          <a:lstStyle/>
          <a:p>
            <a:fld id="{EE602460-5944-48A0-A9AB-14D96251FE3D}" type="slidenum">
              <a:rPr lang="en-US" smtClean="0"/>
              <a:t>‹#›</a:t>
            </a:fld>
            <a:endParaRPr lang="en-US"/>
          </a:p>
        </p:txBody>
      </p:sp>
    </p:spTree>
    <p:extLst>
      <p:ext uri="{BB962C8B-B14F-4D97-AF65-F5344CB8AC3E}">
        <p14:creationId xmlns:p14="http://schemas.microsoft.com/office/powerpoint/2010/main" val="848859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BB2AF-4BB8-4ECF-88A0-074C4C9FB9E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DE3E1E-A941-4431-ACC1-359AD45FFBD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743C5DE-90A8-48CA-AABF-524A18BD254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CCB4D7E-040D-4EB7-952A-1229923B6CA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E15A3E5-67BA-492D-B04C-92729AC1E55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8B7F975-230F-4826-B413-F282B56DA345}"/>
              </a:ext>
            </a:extLst>
          </p:cNvPr>
          <p:cNvSpPr>
            <a:spLocks noGrp="1"/>
          </p:cNvSpPr>
          <p:nvPr>
            <p:ph type="dt" sz="half" idx="10"/>
          </p:nvPr>
        </p:nvSpPr>
        <p:spPr/>
        <p:txBody>
          <a:bodyPr/>
          <a:lstStyle/>
          <a:p>
            <a:fld id="{BFB70244-69E7-460A-9C33-28D59E98F5D3}" type="datetimeFigureOut">
              <a:rPr lang="en-US" smtClean="0"/>
              <a:t>8/25/2021</a:t>
            </a:fld>
            <a:endParaRPr lang="en-US"/>
          </a:p>
        </p:txBody>
      </p:sp>
      <p:sp>
        <p:nvSpPr>
          <p:cNvPr id="8" name="Footer Placeholder 7">
            <a:extLst>
              <a:ext uri="{FF2B5EF4-FFF2-40B4-BE49-F238E27FC236}">
                <a16:creationId xmlns:a16="http://schemas.microsoft.com/office/drawing/2014/main" id="{AFD606D8-9B9A-494F-8D84-92B585488B8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9A41FA-9A27-471D-8137-EA61C6BD471F}"/>
              </a:ext>
            </a:extLst>
          </p:cNvPr>
          <p:cNvSpPr>
            <a:spLocks noGrp="1"/>
          </p:cNvSpPr>
          <p:nvPr>
            <p:ph type="sldNum" sz="quarter" idx="12"/>
          </p:nvPr>
        </p:nvSpPr>
        <p:spPr/>
        <p:txBody>
          <a:bodyPr/>
          <a:lstStyle/>
          <a:p>
            <a:fld id="{EE602460-5944-48A0-A9AB-14D96251FE3D}" type="slidenum">
              <a:rPr lang="en-US" smtClean="0"/>
              <a:t>‹#›</a:t>
            </a:fld>
            <a:endParaRPr lang="en-US"/>
          </a:p>
        </p:txBody>
      </p:sp>
    </p:spTree>
    <p:extLst>
      <p:ext uri="{BB962C8B-B14F-4D97-AF65-F5344CB8AC3E}">
        <p14:creationId xmlns:p14="http://schemas.microsoft.com/office/powerpoint/2010/main" val="2312480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A1FC4-AC42-4A01-A734-AD22FC14C15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4669A77-557F-4C72-BEE1-EAEEA1F6B51F}"/>
              </a:ext>
            </a:extLst>
          </p:cNvPr>
          <p:cNvSpPr>
            <a:spLocks noGrp="1"/>
          </p:cNvSpPr>
          <p:nvPr>
            <p:ph type="dt" sz="half" idx="10"/>
          </p:nvPr>
        </p:nvSpPr>
        <p:spPr/>
        <p:txBody>
          <a:bodyPr/>
          <a:lstStyle/>
          <a:p>
            <a:fld id="{BFB70244-69E7-460A-9C33-28D59E98F5D3}" type="datetimeFigureOut">
              <a:rPr lang="en-US" smtClean="0"/>
              <a:t>8/25/2021</a:t>
            </a:fld>
            <a:endParaRPr lang="en-US"/>
          </a:p>
        </p:txBody>
      </p:sp>
      <p:sp>
        <p:nvSpPr>
          <p:cNvPr id="4" name="Footer Placeholder 3">
            <a:extLst>
              <a:ext uri="{FF2B5EF4-FFF2-40B4-BE49-F238E27FC236}">
                <a16:creationId xmlns:a16="http://schemas.microsoft.com/office/drawing/2014/main" id="{CF06DB1B-646F-458B-93FA-39B19BE936B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787E491-8F90-4641-807E-24D23EDDE754}"/>
              </a:ext>
            </a:extLst>
          </p:cNvPr>
          <p:cNvSpPr>
            <a:spLocks noGrp="1"/>
          </p:cNvSpPr>
          <p:nvPr>
            <p:ph type="sldNum" sz="quarter" idx="12"/>
          </p:nvPr>
        </p:nvSpPr>
        <p:spPr/>
        <p:txBody>
          <a:bodyPr/>
          <a:lstStyle/>
          <a:p>
            <a:fld id="{EE602460-5944-48A0-A9AB-14D96251FE3D}" type="slidenum">
              <a:rPr lang="en-US" smtClean="0"/>
              <a:t>‹#›</a:t>
            </a:fld>
            <a:endParaRPr lang="en-US"/>
          </a:p>
        </p:txBody>
      </p:sp>
    </p:spTree>
    <p:extLst>
      <p:ext uri="{BB962C8B-B14F-4D97-AF65-F5344CB8AC3E}">
        <p14:creationId xmlns:p14="http://schemas.microsoft.com/office/powerpoint/2010/main" val="3721257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542C3F-3E99-4E53-B276-2C5AE06D1196}"/>
              </a:ext>
            </a:extLst>
          </p:cNvPr>
          <p:cNvSpPr>
            <a:spLocks noGrp="1"/>
          </p:cNvSpPr>
          <p:nvPr>
            <p:ph type="dt" sz="half" idx="10"/>
          </p:nvPr>
        </p:nvSpPr>
        <p:spPr/>
        <p:txBody>
          <a:bodyPr/>
          <a:lstStyle/>
          <a:p>
            <a:fld id="{BFB70244-69E7-460A-9C33-28D59E98F5D3}" type="datetimeFigureOut">
              <a:rPr lang="en-US" smtClean="0"/>
              <a:t>8/25/2021</a:t>
            </a:fld>
            <a:endParaRPr lang="en-US"/>
          </a:p>
        </p:txBody>
      </p:sp>
      <p:sp>
        <p:nvSpPr>
          <p:cNvPr id="3" name="Footer Placeholder 2">
            <a:extLst>
              <a:ext uri="{FF2B5EF4-FFF2-40B4-BE49-F238E27FC236}">
                <a16:creationId xmlns:a16="http://schemas.microsoft.com/office/drawing/2014/main" id="{F66588F2-80BD-476D-BBF4-C2E400AFFD6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E187B43-BF36-4E95-AFD9-FF22E8C4E717}"/>
              </a:ext>
            </a:extLst>
          </p:cNvPr>
          <p:cNvSpPr>
            <a:spLocks noGrp="1"/>
          </p:cNvSpPr>
          <p:nvPr>
            <p:ph type="sldNum" sz="quarter" idx="12"/>
          </p:nvPr>
        </p:nvSpPr>
        <p:spPr/>
        <p:txBody>
          <a:bodyPr/>
          <a:lstStyle/>
          <a:p>
            <a:fld id="{EE602460-5944-48A0-A9AB-14D96251FE3D}" type="slidenum">
              <a:rPr lang="en-US" smtClean="0"/>
              <a:t>‹#›</a:t>
            </a:fld>
            <a:endParaRPr lang="en-US"/>
          </a:p>
        </p:txBody>
      </p:sp>
    </p:spTree>
    <p:extLst>
      <p:ext uri="{BB962C8B-B14F-4D97-AF65-F5344CB8AC3E}">
        <p14:creationId xmlns:p14="http://schemas.microsoft.com/office/powerpoint/2010/main" val="12002173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E9A10-8FD8-496E-9043-8623790135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FDC86C0-20C4-4D50-A2A9-5F1C07DCCBD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35162AC-72A2-43AB-A80A-25B5F2FC7A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C5B0DB-22FF-4378-B794-A9AA046D6ACB}"/>
              </a:ext>
            </a:extLst>
          </p:cNvPr>
          <p:cNvSpPr>
            <a:spLocks noGrp="1"/>
          </p:cNvSpPr>
          <p:nvPr>
            <p:ph type="dt" sz="half" idx="10"/>
          </p:nvPr>
        </p:nvSpPr>
        <p:spPr/>
        <p:txBody>
          <a:bodyPr/>
          <a:lstStyle/>
          <a:p>
            <a:fld id="{BFB70244-69E7-460A-9C33-28D59E98F5D3}" type="datetimeFigureOut">
              <a:rPr lang="en-US" smtClean="0"/>
              <a:t>8/25/2021</a:t>
            </a:fld>
            <a:endParaRPr lang="en-US"/>
          </a:p>
        </p:txBody>
      </p:sp>
      <p:sp>
        <p:nvSpPr>
          <p:cNvPr id="6" name="Footer Placeholder 5">
            <a:extLst>
              <a:ext uri="{FF2B5EF4-FFF2-40B4-BE49-F238E27FC236}">
                <a16:creationId xmlns:a16="http://schemas.microsoft.com/office/drawing/2014/main" id="{EC29F506-8C9A-43FC-8472-7067B0C642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21189A-4C01-402E-A394-A0CAFE09F165}"/>
              </a:ext>
            </a:extLst>
          </p:cNvPr>
          <p:cNvSpPr>
            <a:spLocks noGrp="1"/>
          </p:cNvSpPr>
          <p:nvPr>
            <p:ph type="sldNum" sz="quarter" idx="12"/>
          </p:nvPr>
        </p:nvSpPr>
        <p:spPr/>
        <p:txBody>
          <a:bodyPr/>
          <a:lstStyle/>
          <a:p>
            <a:fld id="{EE602460-5944-48A0-A9AB-14D96251FE3D}" type="slidenum">
              <a:rPr lang="en-US" smtClean="0"/>
              <a:t>‹#›</a:t>
            </a:fld>
            <a:endParaRPr lang="en-US"/>
          </a:p>
        </p:txBody>
      </p:sp>
    </p:spTree>
    <p:extLst>
      <p:ext uri="{BB962C8B-B14F-4D97-AF65-F5344CB8AC3E}">
        <p14:creationId xmlns:p14="http://schemas.microsoft.com/office/powerpoint/2010/main" val="41076942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2A2F7-00D5-4E7B-AD9F-E38D466602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03932CB-166C-41B3-A8D5-6F0FC1A0CA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FD7E202-092A-4DD5-9150-699C8B48A7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5F9BF0-9279-4022-9EA9-8FBA1E16EF62}"/>
              </a:ext>
            </a:extLst>
          </p:cNvPr>
          <p:cNvSpPr>
            <a:spLocks noGrp="1"/>
          </p:cNvSpPr>
          <p:nvPr>
            <p:ph type="dt" sz="half" idx="10"/>
          </p:nvPr>
        </p:nvSpPr>
        <p:spPr/>
        <p:txBody>
          <a:bodyPr/>
          <a:lstStyle/>
          <a:p>
            <a:fld id="{BFB70244-69E7-460A-9C33-28D59E98F5D3}" type="datetimeFigureOut">
              <a:rPr lang="en-US" smtClean="0"/>
              <a:t>8/25/2021</a:t>
            </a:fld>
            <a:endParaRPr lang="en-US"/>
          </a:p>
        </p:txBody>
      </p:sp>
      <p:sp>
        <p:nvSpPr>
          <p:cNvPr id="6" name="Footer Placeholder 5">
            <a:extLst>
              <a:ext uri="{FF2B5EF4-FFF2-40B4-BE49-F238E27FC236}">
                <a16:creationId xmlns:a16="http://schemas.microsoft.com/office/drawing/2014/main" id="{1104BFF8-AEBB-4AEF-A5E3-8F32F4F15A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D42D7C-5C4F-4EE1-A8D8-FE7512B878A7}"/>
              </a:ext>
            </a:extLst>
          </p:cNvPr>
          <p:cNvSpPr>
            <a:spLocks noGrp="1"/>
          </p:cNvSpPr>
          <p:nvPr>
            <p:ph type="sldNum" sz="quarter" idx="12"/>
          </p:nvPr>
        </p:nvSpPr>
        <p:spPr/>
        <p:txBody>
          <a:bodyPr/>
          <a:lstStyle/>
          <a:p>
            <a:fld id="{EE602460-5944-48A0-A9AB-14D96251FE3D}" type="slidenum">
              <a:rPr lang="en-US" smtClean="0"/>
              <a:t>‹#›</a:t>
            </a:fld>
            <a:endParaRPr lang="en-US"/>
          </a:p>
        </p:txBody>
      </p:sp>
    </p:spTree>
    <p:extLst>
      <p:ext uri="{BB962C8B-B14F-4D97-AF65-F5344CB8AC3E}">
        <p14:creationId xmlns:p14="http://schemas.microsoft.com/office/powerpoint/2010/main" val="19894161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A65F118-4272-4F3E-BB81-8925231F89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130FDD0-12E8-4748-9818-E9FCA83182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2BFD47-C54B-4888-82BF-9801D407068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B70244-69E7-460A-9C33-28D59E98F5D3}" type="datetimeFigureOut">
              <a:rPr lang="en-US" smtClean="0"/>
              <a:t>8/25/2021</a:t>
            </a:fld>
            <a:endParaRPr lang="en-US"/>
          </a:p>
        </p:txBody>
      </p:sp>
      <p:sp>
        <p:nvSpPr>
          <p:cNvPr id="5" name="Footer Placeholder 4">
            <a:extLst>
              <a:ext uri="{FF2B5EF4-FFF2-40B4-BE49-F238E27FC236}">
                <a16:creationId xmlns:a16="http://schemas.microsoft.com/office/drawing/2014/main" id="{5D64272F-1D1E-4275-A63D-57DA9D39A0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928640F-CCCD-460F-A424-534ADA6DC9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602460-5944-48A0-A9AB-14D96251FE3D}" type="slidenum">
              <a:rPr lang="en-US" smtClean="0"/>
              <a:t>‹#›</a:t>
            </a:fld>
            <a:endParaRPr lang="en-US"/>
          </a:p>
        </p:txBody>
      </p:sp>
    </p:spTree>
    <p:extLst>
      <p:ext uri="{BB962C8B-B14F-4D97-AF65-F5344CB8AC3E}">
        <p14:creationId xmlns:p14="http://schemas.microsoft.com/office/powerpoint/2010/main" val="18054716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hyperlink" Target="https://www.trpc.org/DocumentCenter/View/2798/"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97591-07D5-4DEE-849C-9CB816073D4E}"/>
              </a:ext>
            </a:extLst>
          </p:cNvPr>
          <p:cNvSpPr>
            <a:spLocks noGrp="1"/>
          </p:cNvSpPr>
          <p:nvPr>
            <p:ph type="ctrTitle"/>
          </p:nvPr>
        </p:nvSpPr>
        <p:spPr/>
        <p:txBody>
          <a:bodyPr/>
          <a:lstStyle/>
          <a:p>
            <a:r>
              <a:rPr lang="en-US" dirty="0"/>
              <a:t>Minimum Level of Service </a:t>
            </a:r>
          </a:p>
        </p:txBody>
      </p:sp>
      <p:graphicFrame>
        <p:nvGraphicFramePr>
          <p:cNvPr id="4" name="Table 3">
            <a:extLst>
              <a:ext uri="{FF2B5EF4-FFF2-40B4-BE49-F238E27FC236}">
                <a16:creationId xmlns:a16="http://schemas.microsoft.com/office/drawing/2014/main" id="{C06802FF-AC61-469B-98FE-D8F1A16128B8}"/>
              </a:ext>
            </a:extLst>
          </p:cNvPr>
          <p:cNvGraphicFramePr>
            <a:graphicFrameLocks noGrp="1"/>
          </p:cNvGraphicFramePr>
          <p:nvPr>
            <p:extLst>
              <p:ext uri="{D42A27DB-BD31-4B8C-83A1-F6EECF244321}">
                <p14:modId xmlns:p14="http://schemas.microsoft.com/office/powerpoint/2010/main" val="1073552161"/>
              </p:ext>
            </p:extLst>
          </p:nvPr>
        </p:nvGraphicFramePr>
        <p:xfrm>
          <a:off x="7024590" y="4354804"/>
          <a:ext cx="4572000" cy="1828800"/>
        </p:xfrm>
        <a:graphic>
          <a:graphicData uri="http://schemas.openxmlformats.org/drawingml/2006/table">
            <a:tbl>
              <a:tblPr firstRow="1" bandRow="1">
                <a:tableStyleId>{5C22544A-7EE6-4342-B048-85BDC9FD1C3A}</a:tableStyleId>
              </a:tblPr>
              <a:tblGrid>
                <a:gridCol w="2286000">
                  <a:extLst>
                    <a:ext uri="{9D8B030D-6E8A-4147-A177-3AD203B41FA5}">
                      <a16:colId xmlns:a16="http://schemas.microsoft.com/office/drawing/2014/main" val="3958681661"/>
                    </a:ext>
                  </a:extLst>
                </a:gridCol>
                <a:gridCol w="2286000">
                  <a:extLst>
                    <a:ext uri="{9D8B030D-6E8A-4147-A177-3AD203B41FA5}">
                      <a16:colId xmlns:a16="http://schemas.microsoft.com/office/drawing/2014/main" val="3538903953"/>
                    </a:ext>
                  </a:extLst>
                </a:gridCol>
              </a:tblGrid>
              <a:tr h="248497">
                <a:tc>
                  <a:txBody>
                    <a:bodyPr/>
                    <a:lstStyle/>
                    <a:p>
                      <a:pPr algn="r"/>
                      <a:r>
                        <a:rPr lang="en-US" sz="1200" b="0" dirty="0">
                          <a:solidFill>
                            <a:schemeClr val="tx1"/>
                          </a:solidFill>
                          <a:latin typeface="Open Sans" panose="020B0606030504020204" pitchFamily="34" charset="0"/>
                          <a:ea typeface="Open Sans" panose="020B0606030504020204" pitchFamily="34" charset="0"/>
                          <a:cs typeface="Open Sans" panose="020B0606030504020204" pitchFamily="34" charset="0"/>
                        </a:rPr>
                        <a:t>Prepared for:</a:t>
                      </a:r>
                    </a:p>
                  </a:txBody>
                  <a:tcPr>
                    <a:noFill/>
                  </a:tcPr>
                </a:tc>
                <a:tc>
                  <a:txBody>
                    <a:bodyPr/>
                    <a:lstStyle/>
                    <a:p>
                      <a:r>
                        <a:rPr lang="en-US" sz="1200" b="0" dirty="0">
                          <a:solidFill>
                            <a:schemeClr val="tx1"/>
                          </a:solidFill>
                          <a:latin typeface="Open Sans" panose="020B0606030504020204" pitchFamily="34" charset="0"/>
                          <a:ea typeface="Open Sans" panose="020B0606030504020204" pitchFamily="34" charset="0"/>
                          <a:cs typeface="Open Sans" panose="020B0606030504020204" pitchFamily="34" charset="0"/>
                        </a:rPr>
                        <a:t>Georgetown Planning Board</a:t>
                      </a:r>
                    </a:p>
                  </a:txBody>
                  <a:tcPr>
                    <a:noFill/>
                  </a:tcPr>
                </a:tc>
                <a:extLst>
                  <a:ext uri="{0D108BD9-81ED-4DB2-BD59-A6C34878D82A}">
                    <a16:rowId xmlns:a16="http://schemas.microsoft.com/office/drawing/2014/main" val="784017854"/>
                  </a:ext>
                </a:extLst>
              </a:tr>
              <a:tr h="248497">
                <a:tc>
                  <a:txBody>
                    <a:bodyPr/>
                    <a:lstStyle/>
                    <a:p>
                      <a:pPr algn="r"/>
                      <a:r>
                        <a:rPr lang="en-US" sz="1200" b="0" dirty="0">
                          <a:solidFill>
                            <a:schemeClr val="tx1"/>
                          </a:solidFill>
                          <a:latin typeface="Open Sans" panose="020B0606030504020204" pitchFamily="34" charset="0"/>
                          <a:ea typeface="Open Sans" panose="020B0606030504020204" pitchFamily="34" charset="0"/>
                          <a:cs typeface="Open Sans" panose="020B0606030504020204" pitchFamily="34" charset="0"/>
                        </a:rPr>
                        <a:t>Date:</a:t>
                      </a:r>
                    </a:p>
                  </a:txBody>
                  <a:tcPr>
                    <a:noFill/>
                  </a:tcPr>
                </a:tc>
                <a:tc>
                  <a:txBody>
                    <a:bodyPr/>
                    <a:lstStyle/>
                    <a:p>
                      <a:r>
                        <a:rPr lang="en-US" sz="1200" b="0" baseline="0" dirty="0">
                          <a:solidFill>
                            <a:schemeClr val="tx1"/>
                          </a:solidFill>
                          <a:latin typeface="Open Sans" panose="020B0606030504020204" pitchFamily="34" charset="0"/>
                          <a:ea typeface="Open Sans" panose="020B0606030504020204" pitchFamily="34" charset="0"/>
                          <a:cs typeface="Open Sans" panose="020B0606030504020204" pitchFamily="34" charset="0"/>
                        </a:rPr>
                        <a:t>August 25, 2021</a:t>
                      </a:r>
                      <a:endParaRPr lang="en-US" sz="1200" b="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noFill/>
                  </a:tcPr>
                </a:tc>
                <a:extLst>
                  <a:ext uri="{0D108BD9-81ED-4DB2-BD59-A6C34878D82A}">
                    <a16:rowId xmlns:a16="http://schemas.microsoft.com/office/drawing/2014/main" val="794247933"/>
                  </a:ext>
                </a:extLst>
              </a:tr>
              <a:tr h="248497">
                <a:tc>
                  <a:txBody>
                    <a:bodyPr/>
                    <a:lstStyle/>
                    <a:p>
                      <a:pPr algn="r"/>
                      <a:r>
                        <a:rPr lang="en-US" sz="1200" b="0" dirty="0">
                          <a:solidFill>
                            <a:schemeClr val="tx1"/>
                          </a:solidFill>
                          <a:latin typeface="Open Sans" panose="020B0606030504020204" pitchFamily="34" charset="0"/>
                          <a:ea typeface="Open Sans" panose="020B0606030504020204" pitchFamily="34" charset="0"/>
                          <a:cs typeface="Open Sans" panose="020B0606030504020204" pitchFamily="34" charset="0"/>
                        </a:rPr>
                        <a:t>Version:</a:t>
                      </a:r>
                    </a:p>
                  </a:txBody>
                  <a:tcPr>
                    <a:noFill/>
                  </a:tcPr>
                </a:tc>
                <a:tc>
                  <a:txBody>
                    <a:bodyPr/>
                    <a:lstStyle/>
                    <a:p>
                      <a:r>
                        <a:rPr lang="en-US" sz="1200" b="0" dirty="0">
                          <a:solidFill>
                            <a:schemeClr val="tx1"/>
                          </a:solidFill>
                          <a:latin typeface="Open Sans" panose="020B0606030504020204" pitchFamily="34" charset="0"/>
                          <a:ea typeface="Open Sans" panose="020B0606030504020204" pitchFamily="34" charset="0"/>
                          <a:cs typeface="Open Sans" panose="020B0606030504020204" pitchFamily="34" charset="0"/>
                        </a:rPr>
                        <a:t>1.0 </a:t>
                      </a:r>
                    </a:p>
                  </a:txBody>
                  <a:tcPr>
                    <a:noFill/>
                  </a:tcPr>
                </a:tc>
                <a:extLst>
                  <a:ext uri="{0D108BD9-81ED-4DB2-BD59-A6C34878D82A}">
                    <a16:rowId xmlns:a16="http://schemas.microsoft.com/office/drawing/2014/main" val="385504930"/>
                  </a:ext>
                </a:extLst>
              </a:tr>
              <a:tr h="248497">
                <a:tc>
                  <a:txBody>
                    <a:bodyPr/>
                    <a:lstStyle/>
                    <a:p>
                      <a:pPr algn="r"/>
                      <a:r>
                        <a:rPr lang="en-US" sz="1200" b="0" dirty="0">
                          <a:solidFill>
                            <a:schemeClr val="tx1"/>
                          </a:solidFill>
                          <a:latin typeface="Open Sans" panose="020B0606030504020204" pitchFamily="34" charset="0"/>
                          <a:ea typeface="Open Sans" panose="020B0606030504020204" pitchFamily="34" charset="0"/>
                          <a:cs typeface="Open Sans" panose="020B0606030504020204" pitchFamily="34" charset="0"/>
                        </a:rPr>
                        <a:t>By:</a:t>
                      </a:r>
                    </a:p>
                  </a:txBody>
                  <a:tcPr>
                    <a:noFill/>
                  </a:tcPr>
                </a:tc>
                <a:tc>
                  <a:txBody>
                    <a:bodyPr/>
                    <a:lstStyle/>
                    <a:p>
                      <a:r>
                        <a:rPr lang="en-US" sz="1200" b="0" dirty="0">
                          <a:solidFill>
                            <a:schemeClr val="tx1"/>
                          </a:solidFill>
                          <a:latin typeface="Open Sans" panose="020B0606030504020204" pitchFamily="34" charset="0"/>
                          <a:ea typeface="Open Sans" panose="020B0606030504020204" pitchFamily="34" charset="0"/>
                          <a:cs typeface="Open Sans" panose="020B0606030504020204" pitchFamily="34" charset="0"/>
                        </a:rPr>
                        <a:t>Steve</a:t>
                      </a:r>
                      <a:r>
                        <a:rPr lang="en-US" sz="1200" b="0" baseline="0" dirty="0">
                          <a:solidFill>
                            <a:schemeClr val="tx1"/>
                          </a:solidFill>
                          <a:latin typeface="Open Sans" panose="020B0606030504020204" pitchFamily="34" charset="0"/>
                          <a:ea typeface="Open Sans" panose="020B0606030504020204" pitchFamily="34" charset="0"/>
                          <a:cs typeface="Open Sans" panose="020B0606030504020204" pitchFamily="34" charset="0"/>
                        </a:rPr>
                        <a:t> Sadler</a:t>
                      </a:r>
                    </a:p>
                    <a:p>
                      <a:r>
                        <a:rPr lang="en-US" sz="1200" b="0" baseline="0" dirty="0">
                          <a:solidFill>
                            <a:schemeClr val="tx1"/>
                          </a:solidFill>
                          <a:latin typeface="Open Sans" panose="020B0606030504020204" pitchFamily="34" charset="0"/>
                          <a:ea typeface="Open Sans" panose="020B0606030504020204" pitchFamily="34" charset="0"/>
                          <a:cs typeface="Open Sans" panose="020B0606030504020204" pitchFamily="34" charset="0"/>
                        </a:rPr>
                        <a:t>7 Hillside Drive</a:t>
                      </a:r>
                      <a:endParaRPr lang="en-US" sz="1200" b="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noFill/>
                  </a:tcPr>
                </a:tc>
                <a:extLst>
                  <a:ext uri="{0D108BD9-81ED-4DB2-BD59-A6C34878D82A}">
                    <a16:rowId xmlns:a16="http://schemas.microsoft.com/office/drawing/2014/main" val="2778098578"/>
                  </a:ext>
                </a:extLst>
              </a:tr>
              <a:tr h="248497">
                <a:tc>
                  <a:txBody>
                    <a:bodyPr/>
                    <a:lstStyle/>
                    <a:p>
                      <a:pPr algn="r"/>
                      <a:endParaRPr lang="en-US" sz="1200" b="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noFill/>
                  </a:tcPr>
                </a:tc>
                <a:tc>
                  <a:txBody>
                    <a:bodyPr/>
                    <a:lstStyle/>
                    <a:p>
                      <a:endParaRPr lang="en-US" sz="1200" b="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noFill/>
                  </a:tcPr>
                </a:tc>
                <a:extLst>
                  <a:ext uri="{0D108BD9-81ED-4DB2-BD59-A6C34878D82A}">
                    <a16:rowId xmlns:a16="http://schemas.microsoft.com/office/drawing/2014/main" val="2928277599"/>
                  </a:ext>
                </a:extLst>
              </a:tr>
              <a:tr h="248497">
                <a:tc>
                  <a:txBody>
                    <a:bodyPr/>
                    <a:lstStyle/>
                    <a:p>
                      <a:pPr algn="r"/>
                      <a:endParaRPr lang="en-US" sz="1200" b="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noFill/>
                  </a:tcPr>
                </a:tc>
                <a:tc>
                  <a:txBody>
                    <a:bodyPr/>
                    <a:lstStyle/>
                    <a:p>
                      <a:endParaRPr lang="en-US" sz="1200" b="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noFill/>
                  </a:tcPr>
                </a:tc>
                <a:extLst>
                  <a:ext uri="{0D108BD9-81ED-4DB2-BD59-A6C34878D82A}">
                    <a16:rowId xmlns:a16="http://schemas.microsoft.com/office/drawing/2014/main" val="3143992754"/>
                  </a:ext>
                </a:extLst>
              </a:tr>
            </a:tbl>
          </a:graphicData>
        </a:graphic>
      </p:graphicFrame>
    </p:spTree>
    <p:extLst>
      <p:ext uri="{BB962C8B-B14F-4D97-AF65-F5344CB8AC3E}">
        <p14:creationId xmlns:p14="http://schemas.microsoft.com/office/powerpoint/2010/main" val="42594955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FAD47AF-C590-4C8B-B05E-FB2C94196F6E}"/>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Georgetown Site Plan Review </a:t>
            </a:r>
            <a:r>
              <a:rPr lang="en-US" dirty="0" err="1">
                <a:latin typeface="Calibri" panose="020F0502020204030204" pitchFamily="34" charset="0"/>
                <a:cs typeface="Calibri" panose="020F0502020204030204" pitchFamily="34" charset="0"/>
              </a:rPr>
              <a:t>ByLaw</a:t>
            </a:r>
            <a:r>
              <a:rPr lang="en-US" dirty="0">
                <a:latin typeface="Calibri" panose="020F0502020204030204" pitchFamily="34" charset="0"/>
                <a:cs typeface="Calibri" panose="020F0502020204030204" pitchFamily="34" charset="0"/>
              </a:rPr>
              <a:t> </a:t>
            </a:r>
            <a:r>
              <a:rPr lang="en-US" sz="4400" b="0" i="0" u="none" strike="noStrike" dirty="0">
                <a:solidFill>
                  <a:srgbClr val="000000"/>
                </a:solidFill>
                <a:effectLst/>
                <a:latin typeface="Calibri" panose="020F0502020204030204" pitchFamily="34" charset="0"/>
              </a:rPr>
              <a:t>§165-83 </a:t>
            </a:r>
            <a:endParaRPr lang="en-US" dirty="0">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29D71A25-64F9-4624-881B-5468404CA4E2}"/>
              </a:ext>
            </a:extLst>
          </p:cNvPr>
          <p:cNvPicPr>
            <a:picLocks noChangeAspect="1"/>
          </p:cNvPicPr>
          <p:nvPr/>
        </p:nvPicPr>
        <p:blipFill>
          <a:blip r:embed="rId2"/>
          <a:stretch>
            <a:fillRect/>
          </a:stretch>
        </p:blipFill>
        <p:spPr>
          <a:xfrm>
            <a:off x="1438254" y="1376492"/>
            <a:ext cx="7810020" cy="4927799"/>
          </a:xfrm>
          <a:prstGeom prst="rect">
            <a:avLst/>
          </a:prstGeom>
        </p:spPr>
      </p:pic>
      <p:sp>
        <p:nvSpPr>
          <p:cNvPr id="8" name="Rectangle 7">
            <a:extLst>
              <a:ext uri="{FF2B5EF4-FFF2-40B4-BE49-F238E27FC236}">
                <a16:creationId xmlns:a16="http://schemas.microsoft.com/office/drawing/2014/main" id="{6827E5EE-46E3-4475-8791-DD8653FD95F9}"/>
              </a:ext>
            </a:extLst>
          </p:cNvPr>
          <p:cNvSpPr/>
          <p:nvPr/>
        </p:nvSpPr>
        <p:spPr>
          <a:xfrm>
            <a:off x="1395663" y="3240505"/>
            <a:ext cx="7820526" cy="84221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FAFA157-C7C6-42F3-B2F4-D97C1D46AFAC}"/>
              </a:ext>
            </a:extLst>
          </p:cNvPr>
          <p:cNvSpPr/>
          <p:nvPr/>
        </p:nvSpPr>
        <p:spPr>
          <a:xfrm>
            <a:off x="1106905" y="5141495"/>
            <a:ext cx="8783053" cy="12031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35316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33226-A706-4E78-9DA5-4212EF8AC7EB}"/>
              </a:ext>
            </a:extLst>
          </p:cNvPr>
          <p:cNvSpPr>
            <a:spLocks noGrp="1"/>
          </p:cNvSpPr>
          <p:nvPr>
            <p:ph type="title"/>
          </p:nvPr>
        </p:nvSpPr>
        <p:spPr>
          <a:xfrm>
            <a:off x="838200" y="121298"/>
            <a:ext cx="10515600" cy="1325563"/>
          </a:xfrm>
        </p:spPr>
        <p:txBody>
          <a:bodyPr/>
          <a:lstStyle/>
          <a:p>
            <a:r>
              <a:rPr lang="en-US" dirty="0"/>
              <a:t>What is Level of Service?  </a:t>
            </a:r>
          </a:p>
        </p:txBody>
      </p:sp>
      <p:pic>
        <p:nvPicPr>
          <p:cNvPr id="5" name="Picture 4">
            <a:extLst>
              <a:ext uri="{FF2B5EF4-FFF2-40B4-BE49-F238E27FC236}">
                <a16:creationId xmlns:a16="http://schemas.microsoft.com/office/drawing/2014/main" id="{696D2C18-DC3B-4E29-AEF2-6045ADCBE988}"/>
              </a:ext>
            </a:extLst>
          </p:cNvPr>
          <p:cNvPicPr>
            <a:picLocks noChangeAspect="1"/>
          </p:cNvPicPr>
          <p:nvPr/>
        </p:nvPicPr>
        <p:blipFill>
          <a:blip r:embed="rId2"/>
          <a:stretch>
            <a:fillRect/>
          </a:stretch>
        </p:blipFill>
        <p:spPr>
          <a:xfrm>
            <a:off x="1856233" y="1186527"/>
            <a:ext cx="8180952" cy="5326241"/>
          </a:xfrm>
          <a:prstGeom prst="rect">
            <a:avLst/>
          </a:prstGeom>
        </p:spPr>
      </p:pic>
      <p:sp>
        <p:nvSpPr>
          <p:cNvPr id="9" name="TextBox 8">
            <a:extLst>
              <a:ext uri="{FF2B5EF4-FFF2-40B4-BE49-F238E27FC236}">
                <a16:creationId xmlns:a16="http://schemas.microsoft.com/office/drawing/2014/main" id="{F1DC71F6-2A9A-4B15-83D2-1A3FCB5627B8}"/>
              </a:ext>
            </a:extLst>
          </p:cNvPr>
          <p:cNvSpPr txBox="1"/>
          <p:nvPr/>
        </p:nvSpPr>
        <p:spPr>
          <a:xfrm>
            <a:off x="3762364" y="6512768"/>
            <a:ext cx="4140664" cy="230832"/>
          </a:xfrm>
          <a:prstGeom prst="rect">
            <a:avLst/>
          </a:prstGeom>
          <a:noFill/>
        </p:spPr>
        <p:txBody>
          <a:bodyPr wrap="square">
            <a:spAutoFit/>
          </a:bodyPr>
          <a:lstStyle/>
          <a:p>
            <a:r>
              <a:rPr lang="en-US" sz="900" dirty="0"/>
              <a:t>Source: https://www.ite.org/pub/?id=B1E42E3D-CABC-003D-5C3F-6CCFFD0A7EC9</a:t>
            </a:r>
          </a:p>
        </p:txBody>
      </p:sp>
    </p:spTree>
    <p:extLst>
      <p:ext uri="{BB962C8B-B14F-4D97-AF65-F5344CB8AC3E}">
        <p14:creationId xmlns:p14="http://schemas.microsoft.com/office/powerpoint/2010/main" val="17942017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FAD47AF-C590-4C8B-B05E-FB2C94196F6E}"/>
              </a:ext>
            </a:extLst>
          </p:cNvPr>
          <p:cNvSpPr>
            <a:spLocks noGrp="1"/>
          </p:cNvSpPr>
          <p:nvPr>
            <p:ph type="title"/>
          </p:nvPr>
        </p:nvSpPr>
        <p:spPr/>
        <p:txBody>
          <a:bodyPr>
            <a:normAutofit fontScale="90000"/>
          </a:bodyPr>
          <a:lstStyle/>
          <a:p>
            <a:r>
              <a:rPr lang="en-US" sz="2800" b="1" i="1" dirty="0">
                <a:solidFill>
                  <a:srgbClr val="000000"/>
                </a:solidFill>
                <a:latin typeface="Times New Roman" panose="02020603050405020304" pitchFamily="18" charset="0"/>
              </a:rPr>
              <a:t>Ron Müller &amp; Associates</a:t>
            </a:r>
            <a:r>
              <a:rPr lang="en-US" sz="2800" b="1" i="1" dirty="0">
                <a:solidFill>
                  <a:srgbClr val="000000"/>
                </a:solidFill>
                <a:latin typeface="Calibri" panose="020F0502020204030204" pitchFamily="34" charset="0"/>
                <a:cs typeface="Calibri" panose="020F0502020204030204" pitchFamily="34" charset="0"/>
              </a:rPr>
              <a:t> </a:t>
            </a:r>
            <a:r>
              <a:rPr lang="en-US" sz="2800" dirty="0">
                <a:solidFill>
                  <a:srgbClr val="000000"/>
                </a:solidFill>
                <a:latin typeface="Times New Roman" panose="02020603050405020304" pitchFamily="18" charset="0"/>
              </a:rPr>
              <a:t>Traffic Review, G. Mello Transfer Station</a:t>
            </a:r>
            <a:br>
              <a:rPr lang="en-US" sz="2800" dirty="0">
                <a:solidFill>
                  <a:srgbClr val="000000"/>
                </a:solidFill>
                <a:latin typeface="Times New Roman" panose="02020603050405020304" pitchFamily="18" charset="0"/>
              </a:rPr>
            </a:br>
            <a:r>
              <a:rPr lang="en-US" sz="2800" dirty="0">
                <a:solidFill>
                  <a:srgbClr val="000000"/>
                </a:solidFill>
                <a:latin typeface="Times New Roman" panose="02020603050405020304" pitchFamily="18" charset="0"/>
              </a:rPr>
              <a:t>Georgetown, MA – April 12</a:t>
            </a:r>
            <a:r>
              <a:rPr lang="en-US" sz="2800" baseline="30000" dirty="0">
                <a:solidFill>
                  <a:srgbClr val="000000"/>
                </a:solidFill>
                <a:latin typeface="Times New Roman" panose="02020603050405020304" pitchFamily="18" charset="0"/>
              </a:rPr>
              <a:t>th</a:t>
            </a:r>
            <a:r>
              <a:rPr lang="en-US" sz="2800" dirty="0">
                <a:solidFill>
                  <a:srgbClr val="000000"/>
                </a:solidFill>
                <a:latin typeface="Times New Roman" panose="02020603050405020304" pitchFamily="18" charset="0"/>
              </a:rPr>
              <a:t>, 2021 – original study</a:t>
            </a:r>
            <a:br>
              <a:rPr lang="en-US" sz="1800" dirty="0">
                <a:solidFill>
                  <a:srgbClr val="000000"/>
                </a:solidFill>
                <a:latin typeface="Times New Roman" panose="02020603050405020304" pitchFamily="18" charset="0"/>
              </a:rPr>
            </a:br>
            <a:endParaRPr lang="en-US" dirty="0">
              <a:latin typeface="Calibri" panose="020F0502020204030204" pitchFamily="34" charset="0"/>
              <a:cs typeface="Calibri" panose="020F0502020204030204" pitchFamily="34" charset="0"/>
            </a:endParaRPr>
          </a:p>
        </p:txBody>
      </p:sp>
      <p:pic>
        <p:nvPicPr>
          <p:cNvPr id="13" name="Picture 12">
            <a:extLst>
              <a:ext uri="{FF2B5EF4-FFF2-40B4-BE49-F238E27FC236}">
                <a16:creationId xmlns:a16="http://schemas.microsoft.com/office/drawing/2014/main" id="{B5BE490C-8A4F-4DEE-B9F2-224630B44F9A}"/>
              </a:ext>
            </a:extLst>
          </p:cNvPr>
          <p:cNvPicPr>
            <a:picLocks noChangeAspect="1"/>
          </p:cNvPicPr>
          <p:nvPr/>
        </p:nvPicPr>
        <p:blipFill>
          <a:blip r:embed="rId2"/>
          <a:stretch>
            <a:fillRect/>
          </a:stretch>
        </p:blipFill>
        <p:spPr>
          <a:xfrm>
            <a:off x="329608" y="1300077"/>
            <a:ext cx="5564124" cy="3308244"/>
          </a:xfrm>
          <a:prstGeom prst="rect">
            <a:avLst/>
          </a:prstGeom>
        </p:spPr>
      </p:pic>
      <p:pic>
        <p:nvPicPr>
          <p:cNvPr id="15" name="Picture 14">
            <a:extLst>
              <a:ext uri="{FF2B5EF4-FFF2-40B4-BE49-F238E27FC236}">
                <a16:creationId xmlns:a16="http://schemas.microsoft.com/office/drawing/2014/main" id="{F0AAB1C6-A49B-4FA9-8F65-265F950787CE}"/>
              </a:ext>
            </a:extLst>
          </p:cNvPr>
          <p:cNvPicPr>
            <a:picLocks noChangeAspect="1"/>
          </p:cNvPicPr>
          <p:nvPr/>
        </p:nvPicPr>
        <p:blipFill>
          <a:blip r:embed="rId3"/>
          <a:stretch>
            <a:fillRect/>
          </a:stretch>
        </p:blipFill>
        <p:spPr>
          <a:xfrm>
            <a:off x="201225" y="4660851"/>
            <a:ext cx="5689947" cy="2321475"/>
          </a:xfrm>
          <a:prstGeom prst="rect">
            <a:avLst/>
          </a:prstGeom>
        </p:spPr>
      </p:pic>
      <p:pic>
        <p:nvPicPr>
          <p:cNvPr id="19" name="Picture 18">
            <a:extLst>
              <a:ext uri="{FF2B5EF4-FFF2-40B4-BE49-F238E27FC236}">
                <a16:creationId xmlns:a16="http://schemas.microsoft.com/office/drawing/2014/main" id="{28CD9092-B468-486A-A25A-B1DE016B1D95}"/>
              </a:ext>
            </a:extLst>
          </p:cNvPr>
          <p:cNvPicPr>
            <a:picLocks noChangeAspect="1"/>
          </p:cNvPicPr>
          <p:nvPr/>
        </p:nvPicPr>
        <p:blipFill>
          <a:blip r:embed="rId4"/>
          <a:stretch>
            <a:fillRect/>
          </a:stretch>
        </p:blipFill>
        <p:spPr>
          <a:xfrm>
            <a:off x="6485868" y="3048000"/>
            <a:ext cx="5205761" cy="2916400"/>
          </a:xfrm>
          <a:prstGeom prst="rect">
            <a:avLst/>
          </a:prstGeom>
        </p:spPr>
      </p:pic>
      <p:cxnSp>
        <p:nvCxnSpPr>
          <p:cNvPr id="21" name="Straight Connector 20">
            <a:extLst>
              <a:ext uri="{FF2B5EF4-FFF2-40B4-BE49-F238E27FC236}">
                <a16:creationId xmlns:a16="http://schemas.microsoft.com/office/drawing/2014/main" id="{A6EE8B95-7F16-4D62-A537-B026B94D78BC}"/>
              </a:ext>
            </a:extLst>
          </p:cNvPr>
          <p:cNvCxnSpPr>
            <a:cxnSpLocks/>
          </p:cNvCxnSpPr>
          <p:nvPr/>
        </p:nvCxnSpPr>
        <p:spPr>
          <a:xfrm>
            <a:off x="5911516" y="2541037"/>
            <a:ext cx="5936448"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F316885A-A8C2-4758-BDA1-33E03FB7D540}"/>
              </a:ext>
            </a:extLst>
          </p:cNvPr>
          <p:cNvCxnSpPr>
            <a:cxnSpLocks/>
          </p:cNvCxnSpPr>
          <p:nvPr/>
        </p:nvCxnSpPr>
        <p:spPr>
          <a:xfrm>
            <a:off x="406053" y="4608321"/>
            <a:ext cx="5527665"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33E328B3-3194-4052-9CD2-1B297CF31034}"/>
              </a:ext>
            </a:extLst>
          </p:cNvPr>
          <p:cNvCxnSpPr>
            <a:cxnSpLocks/>
          </p:cNvCxnSpPr>
          <p:nvPr/>
        </p:nvCxnSpPr>
        <p:spPr>
          <a:xfrm>
            <a:off x="5891172" y="1578393"/>
            <a:ext cx="42546" cy="4914482"/>
          </a:xfrm>
          <a:prstGeom prst="line">
            <a:avLst/>
          </a:prstGeom>
          <a:ln w="381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3194574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FAD47AF-C590-4C8B-B05E-FB2C94196F6E}"/>
              </a:ext>
            </a:extLst>
          </p:cNvPr>
          <p:cNvSpPr>
            <a:spLocks noGrp="1"/>
          </p:cNvSpPr>
          <p:nvPr>
            <p:ph type="title"/>
          </p:nvPr>
        </p:nvSpPr>
        <p:spPr/>
        <p:txBody>
          <a:bodyPr>
            <a:normAutofit fontScale="90000"/>
          </a:bodyPr>
          <a:lstStyle/>
          <a:p>
            <a:r>
              <a:rPr lang="en-US" sz="2800" b="1" i="1" dirty="0">
                <a:solidFill>
                  <a:srgbClr val="000000"/>
                </a:solidFill>
                <a:latin typeface="Times New Roman" panose="02020603050405020304" pitchFamily="18" charset="0"/>
              </a:rPr>
              <a:t>Ron Müller &amp; Associates</a:t>
            </a:r>
            <a:r>
              <a:rPr lang="en-US" sz="2800" b="1" i="1" dirty="0">
                <a:solidFill>
                  <a:srgbClr val="000000"/>
                </a:solidFill>
                <a:latin typeface="Calibri" panose="020F0502020204030204" pitchFamily="34" charset="0"/>
                <a:cs typeface="Calibri" panose="020F0502020204030204" pitchFamily="34" charset="0"/>
              </a:rPr>
              <a:t> </a:t>
            </a:r>
            <a:r>
              <a:rPr lang="en-US" sz="2800" dirty="0">
                <a:solidFill>
                  <a:srgbClr val="000000"/>
                </a:solidFill>
                <a:latin typeface="Times New Roman" panose="02020603050405020304" pitchFamily="18" charset="0"/>
              </a:rPr>
              <a:t>Traffic Review, G. Mello Transfer Station</a:t>
            </a:r>
            <a:br>
              <a:rPr lang="en-US" sz="2800" dirty="0">
                <a:solidFill>
                  <a:srgbClr val="000000"/>
                </a:solidFill>
                <a:latin typeface="Times New Roman" panose="02020603050405020304" pitchFamily="18" charset="0"/>
              </a:rPr>
            </a:br>
            <a:r>
              <a:rPr lang="en-US" sz="2800" dirty="0">
                <a:solidFill>
                  <a:srgbClr val="000000"/>
                </a:solidFill>
                <a:latin typeface="Times New Roman" panose="02020603050405020304" pitchFamily="18" charset="0"/>
              </a:rPr>
              <a:t>Georgetown, MA – April 12</a:t>
            </a:r>
            <a:r>
              <a:rPr lang="en-US" sz="2800" baseline="30000" dirty="0">
                <a:solidFill>
                  <a:srgbClr val="000000"/>
                </a:solidFill>
                <a:latin typeface="Times New Roman" panose="02020603050405020304" pitchFamily="18" charset="0"/>
              </a:rPr>
              <a:t>th</a:t>
            </a:r>
            <a:r>
              <a:rPr lang="en-US" sz="2800" dirty="0">
                <a:solidFill>
                  <a:srgbClr val="000000"/>
                </a:solidFill>
                <a:latin typeface="Times New Roman" panose="02020603050405020304" pitchFamily="18" charset="0"/>
              </a:rPr>
              <a:t>, 2021 – updated Study </a:t>
            </a:r>
            <a:br>
              <a:rPr lang="en-US" sz="1800" dirty="0">
                <a:solidFill>
                  <a:srgbClr val="000000"/>
                </a:solidFill>
                <a:latin typeface="Times New Roman" panose="02020603050405020304" pitchFamily="18" charset="0"/>
              </a:rPr>
            </a:br>
            <a:endParaRPr lang="en-US" dirty="0">
              <a:latin typeface="Calibri" panose="020F0502020204030204" pitchFamily="34" charset="0"/>
              <a:cs typeface="Calibri" panose="020F0502020204030204" pitchFamily="34" charset="0"/>
            </a:endParaRPr>
          </a:p>
        </p:txBody>
      </p:sp>
      <p:cxnSp>
        <p:nvCxnSpPr>
          <p:cNvPr id="21" name="Straight Connector 20">
            <a:extLst>
              <a:ext uri="{FF2B5EF4-FFF2-40B4-BE49-F238E27FC236}">
                <a16:creationId xmlns:a16="http://schemas.microsoft.com/office/drawing/2014/main" id="{A6EE8B95-7F16-4D62-A537-B026B94D78BC}"/>
              </a:ext>
            </a:extLst>
          </p:cNvPr>
          <p:cNvCxnSpPr>
            <a:cxnSpLocks/>
          </p:cNvCxnSpPr>
          <p:nvPr/>
        </p:nvCxnSpPr>
        <p:spPr>
          <a:xfrm>
            <a:off x="5911516" y="2541037"/>
            <a:ext cx="5936448"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F316885A-A8C2-4758-BDA1-33E03FB7D540}"/>
              </a:ext>
            </a:extLst>
          </p:cNvPr>
          <p:cNvCxnSpPr>
            <a:cxnSpLocks/>
          </p:cNvCxnSpPr>
          <p:nvPr/>
        </p:nvCxnSpPr>
        <p:spPr>
          <a:xfrm>
            <a:off x="406053" y="4608321"/>
            <a:ext cx="5527665"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33E328B3-3194-4052-9CD2-1B297CF31034}"/>
              </a:ext>
            </a:extLst>
          </p:cNvPr>
          <p:cNvCxnSpPr>
            <a:cxnSpLocks/>
          </p:cNvCxnSpPr>
          <p:nvPr/>
        </p:nvCxnSpPr>
        <p:spPr>
          <a:xfrm>
            <a:off x="5891172" y="1578393"/>
            <a:ext cx="42546" cy="4914482"/>
          </a:xfrm>
          <a:prstGeom prst="line">
            <a:avLst/>
          </a:prstGeom>
          <a:ln w="38100"/>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489C1C3A-7155-4E7A-86CE-036FEC3F7568}"/>
              </a:ext>
            </a:extLst>
          </p:cNvPr>
          <p:cNvSpPr txBox="1"/>
          <p:nvPr/>
        </p:nvSpPr>
        <p:spPr>
          <a:xfrm>
            <a:off x="121108" y="1397924"/>
            <a:ext cx="6097554" cy="2651688"/>
          </a:xfrm>
          <a:prstGeom prst="rect">
            <a:avLst/>
          </a:prstGeom>
          <a:noFill/>
        </p:spPr>
        <p:txBody>
          <a:bodyPr wrap="square">
            <a:spAutoFit/>
          </a:bodyPr>
          <a:lstStyle/>
          <a:p>
            <a:pPr marL="0" marR="0">
              <a:lnSpc>
                <a:spcPct val="107000"/>
              </a:lnSpc>
              <a:spcBef>
                <a:spcPts val="0"/>
              </a:spcBef>
              <a:spcAft>
                <a:spcPts val="0"/>
              </a:spcAft>
            </a:pPr>
            <a:r>
              <a:rPr lang="en-US"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Capacity and Queue Updates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20.</a:t>
            </a:r>
            <a:r>
              <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Revised capacity and queue analyses were performed at the study area intersections to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measure the actual traffic impact of the proposed transfer station based on the updated trip</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generation estimates. Traffic exiting Carleton Drive will continue to operate at LOS F under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future Build conditions during the weekday AM and PM peak hours. During the Saturday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midday peak hour this movement is now expected to operate a LOS D.  Turns from East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Main Street will still operate at an acceptable LOS A under future conditions during all peak</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hours.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21.</a:t>
            </a:r>
            <a:r>
              <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 I-95 interchange with East Main Street was also evaluated under the revised trip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generation and distribution estimates. Both the I-95 northbound and southbound off-ramps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are expected to operate the same as was shown in the original study.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1F96D77D-5702-424C-B33F-E198E4101505}"/>
              </a:ext>
            </a:extLst>
          </p:cNvPr>
          <p:cNvSpPr txBox="1"/>
          <p:nvPr/>
        </p:nvSpPr>
        <p:spPr>
          <a:xfrm>
            <a:off x="6094446" y="2589154"/>
            <a:ext cx="6097554" cy="2677656"/>
          </a:xfrm>
          <a:prstGeom prst="rect">
            <a:avLst/>
          </a:prstGeom>
          <a:noFill/>
        </p:spPr>
        <p:txBody>
          <a:bodyPr wrap="square">
            <a:spAutoFit/>
          </a:bodyPr>
          <a:lstStyle/>
          <a:p>
            <a:r>
              <a:rPr lang="en-US" sz="1200" b="1" dirty="0"/>
              <a:t> Truck Turning Movements  </a:t>
            </a:r>
          </a:p>
          <a:p>
            <a:endParaRPr lang="en-US" sz="1200" dirty="0"/>
          </a:p>
          <a:p>
            <a:r>
              <a:rPr lang="en-US" sz="1200" dirty="0"/>
              <a:t>22.  Based  on  comments  received  at  the  Zoning  Board  meeting  held  on  April  2,  2019,  truck turning  movements  were  evaluated  at  the  skewed  intersection  of  Carleton  Drive  and  East Main  Street.  Turning  movement  diagrams  were  prepared  by  GPI  showing  the  right  turn movement from East Main Street to Carleton Drive and the left turn movement from Carleton Drive  to  East  Main  Street.  Figures  T1-T3  depict  turning  movement  paths  of  WB-65  and single unit trucks entering and exiting Carleton Drive. Figure T-1 shows that a WB-65 truck will encroach upon the exiting lane on Carleton Drive when making a right turn from East Main Street. Based on </a:t>
            </a:r>
            <a:r>
              <a:rPr lang="en-US" sz="1200" dirty="0" err="1"/>
              <a:t>MassDOT’s</a:t>
            </a:r>
            <a:r>
              <a:rPr lang="en-US" sz="1200" dirty="0"/>
              <a:t> intersection design guidelines, this is acceptable. When turning from an arterial roadway to a local roadway a truck must stay on its side of the arterial however they may encroach onto the opposing direction of travel on the local street. It should further be noted that the larger WB-65 trucks represent the transfer trailers and only 20 of these  types  of  vehicles  are  expected  on  a  weekday,  specifically  on  a  peak  operating  day.  </a:t>
            </a:r>
          </a:p>
        </p:txBody>
      </p:sp>
    </p:spTree>
    <p:extLst>
      <p:ext uri="{BB962C8B-B14F-4D97-AF65-F5344CB8AC3E}">
        <p14:creationId xmlns:p14="http://schemas.microsoft.com/office/powerpoint/2010/main" val="12392727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FAD47AF-C590-4C8B-B05E-FB2C94196F6E}"/>
              </a:ext>
            </a:extLst>
          </p:cNvPr>
          <p:cNvSpPr>
            <a:spLocks noGrp="1"/>
          </p:cNvSpPr>
          <p:nvPr>
            <p:ph type="title"/>
          </p:nvPr>
        </p:nvSpPr>
        <p:spPr>
          <a:xfrm>
            <a:off x="838200" y="65046"/>
            <a:ext cx="10515600" cy="1325563"/>
          </a:xfrm>
        </p:spPr>
        <p:txBody>
          <a:bodyPr/>
          <a:lstStyle/>
          <a:p>
            <a:r>
              <a:rPr lang="en-US" dirty="0">
                <a:latin typeface="Calibri" panose="020F0502020204030204" pitchFamily="34" charset="0"/>
                <a:cs typeface="Calibri" panose="020F0502020204030204" pitchFamily="34" charset="0"/>
              </a:rPr>
              <a:t>Is Level of Service D even possible? </a:t>
            </a:r>
          </a:p>
        </p:txBody>
      </p:sp>
      <p:pic>
        <p:nvPicPr>
          <p:cNvPr id="5" name="Picture 4">
            <a:extLst>
              <a:ext uri="{FF2B5EF4-FFF2-40B4-BE49-F238E27FC236}">
                <a16:creationId xmlns:a16="http://schemas.microsoft.com/office/drawing/2014/main" id="{F749AB60-077F-41B9-9550-0C770A6562FA}"/>
              </a:ext>
            </a:extLst>
          </p:cNvPr>
          <p:cNvPicPr>
            <a:picLocks noChangeAspect="1"/>
          </p:cNvPicPr>
          <p:nvPr/>
        </p:nvPicPr>
        <p:blipFill>
          <a:blip r:embed="rId2"/>
          <a:stretch>
            <a:fillRect/>
          </a:stretch>
        </p:blipFill>
        <p:spPr>
          <a:xfrm>
            <a:off x="9241888" y="506697"/>
            <a:ext cx="2419281" cy="2506633"/>
          </a:xfrm>
          <a:prstGeom prst="rect">
            <a:avLst/>
          </a:prstGeom>
        </p:spPr>
      </p:pic>
      <p:sp>
        <p:nvSpPr>
          <p:cNvPr id="15" name="TextBox 14">
            <a:extLst>
              <a:ext uri="{FF2B5EF4-FFF2-40B4-BE49-F238E27FC236}">
                <a16:creationId xmlns:a16="http://schemas.microsoft.com/office/drawing/2014/main" id="{13A9DC0E-DC9C-4A20-9EC9-187A7FAF649D}"/>
              </a:ext>
            </a:extLst>
          </p:cNvPr>
          <p:cNvSpPr txBox="1"/>
          <p:nvPr/>
        </p:nvSpPr>
        <p:spPr>
          <a:xfrm>
            <a:off x="2914650" y="1468127"/>
            <a:ext cx="184731" cy="369332"/>
          </a:xfrm>
          <a:prstGeom prst="rect">
            <a:avLst/>
          </a:prstGeom>
          <a:noFill/>
        </p:spPr>
        <p:txBody>
          <a:bodyPr wrap="none" rtlCol="0">
            <a:spAutoFit/>
          </a:bodyPr>
          <a:lstStyle/>
          <a:p>
            <a:endParaRPr lang="en-US" dirty="0"/>
          </a:p>
        </p:txBody>
      </p:sp>
      <p:pic>
        <p:nvPicPr>
          <p:cNvPr id="17" name="Picture 16">
            <a:extLst>
              <a:ext uri="{FF2B5EF4-FFF2-40B4-BE49-F238E27FC236}">
                <a16:creationId xmlns:a16="http://schemas.microsoft.com/office/drawing/2014/main" id="{76E380FB-073F-44B2-AE72-AB2E956A7F43}"/>
              </a:ext>
            </a:extLst>
          </p:cNvPr>
          <p:cNvPicPr>
            <a:picLocks noChangeAspect="1"/>
          </p:cNvPicPr>
          <p:nvPr/>
        </p:nvPicPr>
        <p:blipFill>
          <a:blip r:embed="rId3"/>
          <a:stretch>
            <a:fillRect/>
          </a:stretch>
        </p:blipFill>
        <p:spPr>
          <a:xfrm>
            <a:off x="207219" y="1698261"/>
            <a:ext cx="6327238" cy="485714"/>
          </a:xfrm>
          <a:prstGeom prst="rect">
            <a:avLst/>
          </a:prstGeom>
        </p:spPr>
      </p:pic>
      <p:sp>
        <p:nvSpPr>
          <p:cNvPr id="18" name="TextBox 17">
            <a:extLst>
              <a:ext uri="{FF2B5EF4-FFF2-40B4-BE49-F238E27FC236}">
                <a16:creationId xmlns:a16="http://schemas.microsoft.com/office/drawing/2014/main" id="{64A44B98-7DA5-4F84-88F2-82935176FE32}"/>
              </a:ext>
            </a:extLst>
          </p:cNvPr>
          <p:cNvSpPr txBox="1"/>
          <p:nvPr/>
        </p:nvSpPr>
        <p:spPr>
          <a:xfrm>
            <a:off x="4798423" y="2107596"/>
            <a:ext cx="2708947" cy="230832"/>
          </a:xfrm>
          <a:prstGeom prst="rect">
            <a:avLst/>
          </a:prstGeom>
          <a:noFill/>
        </p:spPr>
        <p:txBody>
          <a:bodyPr wrap="square" rtlCol="0">
            <a:spAutoFit/>
          </a:bodyPr>
          <a:lstStyle/>
          <a:p>
            <a:r>
              <a:rPr lang="en-US" sz="900" dirty="0"/>
              <a:t>Source: Highway Capacity Manual </a:t>
            </a:r>
          </a:p>
        </p:txBody>
      </p:sp>
      <p:sp>
        <p:nvSpPr>
          <p:cNvPr id="19" name="TextBox 18">
            <a:extLst>
              <a:ext uri="{FF2B5EF4-FFF2-40B4-BE49-F238E27FC236}">
                <a16:creationId xmlns:a16="http://schemas.microsoft.com/office/drawing/2014/main" id="{89FC7AA5-4597-4A3D-95FE-4EFB2445C211}"/>
              </a:ext>
            </a:extLst>
          </p:cNvPr>
          <p:cNvSpPr txBox="1"/>
          <p:nvPr/>
        </p:nvSpPr>
        <p:spPr>
          <a:xfrm>
            <a:off x="207218" y="2161061"/>
            <a:ext cx="6706765" cy="769441"/>
          </a:xfrm>
          <a:prstGeom prst="rect">
            <a:avLst/>
          </a:prstGeom>
          <a:noFill/>
        </p:spPr>
        <p:txBody>
          <a:bodyPr wrap="square" rtlCol="0">
            <a:spAutoFit/>
          </a:bodyPr>
          <a:lstStyle/>
          <a:p>
            <a:r>
              <a:rPr lang="en-US" sz="900" dirty="0"/>
              <a:t>For conceptual planning, V/C ratios are not adequate measures of quality of service, </a:t>
            </a:r>
          </a:p>
          <a:p>
            <a:r>
              <a:rPr lang="en-US" sz="900" dirty="0"/>
              <a:t>and other supplemental methods, such as intersection delay, can be used for vehicle LOS. Intersection delay measures the time spent waiting in a signalized intersection.                                                                    </a:t>
            </a:r>
            <a:r>
              <a:rPr lang="en-US" sz="800" dirty="0"/>
              <a:t>Source: </a:t>
            </a:r>
            <a:r>
              <a:rPr lang="en-US" sz="800" dirty="0">
                <a:hlinkClick r:id="rId4"/>
              </a:rPr>
              <a:t>https://www.trpc.org/DocumentCenter/View/2798/</a:t>
            </a:r>
            <a:r>
              <a:rPr lang="en-US" sz="800" dirty="0"/>
              <a:t> </a:t>
            </a:r>
          </a:p>
          <a:p>
            <a:r>
              <a:rPr lang="en-US" sz="800" dirty="0"/>
              <a:t>				Appendix-O--</a:t>
            </a:r>
            <a:r>
              <a:rPr lang="en-US" sz="800" dirty="0" err="1"/>
              <a:t>Level-of-Service-Standard-and-Measurement?bidId</a:t>
            </a:r>
            <a:r>
              <a:rPr lang="en-US" sz="800" dirty="0"/>
              <a:t>=</a:t>
            </a:r>
          </a:p>
          <a:p>
            <a:pPr algn="r"/>
            <a:r>
              <a:rPr lang="en-US" sz="900" dirty="0"/>
              <a:t> </a:t>
            </a:r>
          </a:p>
        </p:txBody>
      </p:sp>
      <p:sp>
        <p:nvSpPr>
          <p:cNvPr id="21" name="TextBox 20">
            <a:extLst>
              <a:ext uri="{FF2B5EF4-FFF2-40B4-BE49-F238E27FC236}">
                <a16:creationId xmlns:a16="http://schemas.microsoft.com/office/drawing/2014/main" id="{CE7C0D54-187B-4E80-8D9C-8A65FE3ABD80}"/>
              </a:ext>
            </a:extLst>
          </p:cNvPr>
          <p:cNvSpPr txBox="1"/>
          <p:nvPr/>
        </p:nvSpPr>
        <p:spPr>
          <a:xfrm>
            <a:off x="8928619" y="3030212"/>
            <a:ext cx="6526762" cy="338554"/>
          </a:xfrm>
          <a:prstGeom prst="rect">
            <a:avLst/>
          </a:prstGeom>
          <a:noFill/>
        </p:spPr>
        <p:txBody>
          <a:bodyPr wrap="square">
            <a:spAutoFit/>
          </a:bodyPr>
          <a:lstStyle/>
          <a:p>
            <a:r>
              <a:rPr lang="en-US" sz="800" dirty="0"/>
              <a:t>Source: </a:t>
            </a:r>
            <a:r>
              <a:rPr lang="en-US" sz="800" dirty="0">
                <a:hlinkClick r:id="rId4"/>
              </a:rPr>
              <a:t>https://www.trpc.org/DocumentCenter/View/2798/</a:t>
            </a:r>
            <a:endParaRPr lang="en-US" sz="800" dirty="0"/>
          </a:p>
          <a:p>
            <a:r>
              <a:rPr lang="en-US" sz="800" dirty="0"/>
              <a:t>Appendix-O--Level-of-Service-Standard-and-Measurement?bidId=</a:t>
            </a:r>
          </a:p>
        </p:txBody>
      </p:sp>
      <p:pic>
        <p:nvPicPr>
          <p:cNvPr id="23" name="Picture 22">
            <a:extLst>
              <a:ext uri="{FF2B5EF4-FFF2-40B4-BE49-F238E27FC236}">
                <a16:creationId xmlns:a16="http://schemas.microsoft.com/office/drawing/2014/main" id="{57CD9E4B-1E84-4C45-BE35-A15AE1817807}"/>
              </a:ext>
            </a:extLst>
          </p:cNvPr>
          <p:cNvPicPr>
            <a:picLocks noChangeAspect="1"/>
          </p:cNvPicPr>
          <p:nvPr/>
        </p:nvPicPr>
        <p:blipFill>
          <a:blip r:embed="rId5"/>
          <a:stretch>
            <a:fillRect/>
          </a:stretch>
        </p:blipFill>
        <p:spPr>
          <a:xfrm>
            <a:off x="245644" y="3030212"/>
            <a:ext cx="4509593" cy="2029758"/>
          </a:xfrm>
          <a:prstGeom prst="rect">
            <a:avLst/>
          </a:prstGeom>
        </p:spPr>
      </p:pic>
      <p:sp>
        <p:nvSpPr>
          <p:cNvPr id="26" name="TextBox 25">
            <a:extLst>
              <a:ext uri="{FF2B5EF4-FFF2-40B4-BE49-F238E27FC236}">
                <a16:creationId xmlns:a16="http://schemas.microsoft.com/office/drawing/2014/main" id="{288989F5-B4DA-449A-B7D8-9C157371F79B}"/>
              </a:ext>
            </a:extLst>
          </p:cNvPr>
          <p:cNvSpPr txBox="1"/>
          <p:nvPr/>
        </p:nvSpPr>
        <p:spPr>
          <a:xfrm>
            <a:off x="8189380" y="6262043"/>
            <a:ext cx="2708947" cy="230832"/>
          </a:xfrm>
          <a:prstGeom prst="rect">
            <a:avLst/>
          </a:prstGeom>
          <a:noFill/>
        </p:spPr>
        <p:txBody>
          <a:bodyPr wrap="square" rtlCol="0">
            <a:spAutoFit/>
          </a:bodyPr>
          <a:lstStyle/>
          <a:p>
            <a:r>
              <a:rPr lang="en-US" sz="900" dirty="0"/>
              <a:t>Source: Highway Capacity Manual </a:t>
            </a:r>
          </a:p>
        </p:txBody>
      </p:sp>
      <p:sp>
        <p:nvSpPr>
          <p:cNvPr id="27" name="TextBox 26">
            <a:extLst>
              <a:ext uri="{FF2B5EF4-FFF2-40B4-BE49-F238E27FC236}">
                <a16:creationId xmlns:a16="http://schemas.microsoft.com/office/drawing/2014/main" id="{A67314BE-926A-4BD1-9EC3-DA529D528D52}"/>
              </a:ext>
            </a:extLst>
          </p:cNvPr>
          <p:cNvSpPr txBox="1"/>
          <p:nvPr/>
        </p:nvSpPr>
        <p:spPr>
          <a:xfrm>
            <a:off x="207219" y="1363200"/>
            <a:ext cx="3769237" cy="369332"/>
          </a:xfrm>
          <a:prstGeom prst="rect">
            <a:avLst/>
          </a:prstGeom>
          <a:noFill/>
        </p:spPr>
        <p:txBody>
          <a:bodyPr wrap="none" rtlCol="0">
            <a:spAutoFit/>
          </a:bodyPr>
          <a:lstStyle/>
          <a:p>
            <a:r>
              <a:rPr lang="en-US" dirty="0"/>
              <a:t>Can we rely on Vehicle capacity Ratio?</a:t>
            </a:r>
          </a:p>
        </p:txBody>
      </p:sp>
      <p:cxnSp>
        <p:nvCxnSpPr>
          <p:cNvPr id="28" name="Straight Connector 27">
            <a:extLst>
              <a:ext uri="{FF2B5EF4-FFF2-40B4-BE49-F238E27FC236}">
                <a16:creationId xmlns:a16="http://schemas.microsoft.com/office/drawing/2014/main" id="{F7BDF1AD-6558-4667-8184-BB290BB319A5}"/>
              </a:ext>
            </a:extLst>
          </p:cNvPr>
          <p:cNvCxnSpPr>
            <a:cxnSpLocks/>
          </p:cNvCxnSpPr>
          <p:nvPr/>
        </p:nvCxnSpPr>
        <p:spPr>
          <a:xfrm>
            <a:off x="284985" y="2791667"/>
            <a:ext cx="5936448" cy="0"/>
          </a:xfrm>
          <a:prstGeom prst="line">
            <a:avLst/>
          </a:prstGeom>
          <a:ln w="38100"/>
        </p:spPr>
        <p:style>
          <a:lnRef idx="1">
            <a:schemeClr val="dk1"/>
          </a:lnRef>
          <a:fillRef idx="0">
            <a:schemeClr val="dk1"/>
          </a:fillRef>
          <a:effectRef idx="0">
            <a:schemeClr val="dk1"/>
          </a:effectRef>
          <a:fontRef idx="minor">
            <a:schemeClr val="tx1"/>
          </a:fontRef>
        </p:style>
      </p:cxnSp>
      <p:sp>
        <p:nvSpPr>
          <p:cNvPr id="29" name="TextBox 28">
            <a:extLst>
              <a:ext uri="{FF2B5EF4-FFF2-40B4-BE49-F238E27FC236}">
                <a16:creationId xmlns:a16="http://schemas.microsoft.com/office/drawing/2014/main" id="{6ED9FE82-4D26-4452-BE6B-185CC2291EC4}"/>
              </a:ext>
            </a:extLst>
          </p:cNvPr>
          <p:cNvSpPr txBox="1"/>
          <p:nvPr/>
        </p:nvSpPr>
        <p:spPr>
          <a:xfrm>
            <a:off x="175435" y="2763452"/>
            <a:ext cx="4639412" cy="369332"/>
          </a:xfrm>
          <a:prstGeom prst="rect">
            <a:avLst/>
          </a:prstGeom>
          <a:noFill/>
        </p:spPr>
        <p:txBody>
          <a:bodyPr wrap="none" rtlCol="0">
            <a:spAutoFit/>
          </a:bodyPr>
          <a:lstStyle/>
          <a:p>
            <a:r>
              <a:rPr lang="en-US" dirty="0"/>
              <a:t>Did we factor traffic conditions by vehicle type?</a:t>
            </a:r>
          </a:p>
        </p:txBody>
      </p:sp>
      <p:pic>
        <p:nvPicPr>
          <p:cNvPr id="38" name="Picture 37">
            <a:extLst>
              <a:ext uri="{FF2B5EF4-FFF2-40B4-BE49-F238E27FC236}">
                <a16:creationId xmlns:a16="http://schemas.microsoft.com/office/drawing/2014/main" id="{42C22782-81FD-43CE-A65B-D9949C1FF362}"/>
              </a:ext>
            </a:extLst>
          </p:cNvPr>
          <p:cNvPicPr>
            <a:picLocks noChangeAspect="1"/>
          </p:cNvPicPr>
          <p:nvPr/>
        </p:nvPicPr>
        <p:blipFill>
          <a:blip r:embed="rId6"/>
          <a:stretch>
            <a:fillRect/>
          </a:stretch>
        </p:blipFill>
        <p:spPr>
          <a:xfrm>
            <a:off x="5245643" y="4169580"/>
            <a:ext cx="5000000" cy="2104762"/>
          </a:xfrm>
          <a:prstGeom prst="rect">
            <a:avLst/>
          </a:prstGeom>
        </p:spPr>
      </p:pic>
      <p:pic>
        <p:nvPicPr>
          <p:cNvPr id="40" name="Picture 39">
            <a:extLst>
              <a:ext uri="{FF2B5EF4-FFF2-40B4-BE49-F238E27FC236}">
                <a16:creationId xmlns:a16="http://schemas.microsoft.com/office/drawing/2014/main" id="{E5DF8018-8C3E-4DF5-AB45-F9019CAB59BC}"/>
              </a:ext>
            </a:extLst>
          </p:cNvPr>
          <p:cNvPicPr>
            <a:picLocks noChangeAspect="1"/>
          </p:cNvPicPr>
          <p:nvPr/>
        </p:nvPicPr>
        <p:blipFill>
          <a:blip r:embed="rId7"/>
          <a:stretch>
            <a:fillRect/>
          </a:stretch>
        </p:blipFill>
        <p:spPr>
          <a:xfrm>
            <a:off x="5245643" y="3608469"/>
            <a:ext cx="4876190" cy="476190"/>
          </a:xfrm>
          <a:prstGeom prst="rect">
            <a:avLst/>
          </a:prstGeom>
        </p:spPr>
      </p:pic>
      <p:pic>
        <p:nvPicPr>
          <p:cNvPr id="42" name="Picture 41">
            <a:extLst>
              <a:ext uri="{FF2B5EF4-FFF2-40B4-BE49-F238E27FC236}">
                <a16:creationId xmlns:a16="http://schemas.microsoft.com/office/drawing/2014/main" id="{B8074F97-8FD4-44E7-B978-39DAA2E8D2DB}"/>
              </a:ext>
            </a:extLst>
          </p:cNvPr>
          <p:cNvPicPr>
            <a:picLocks noChangeAspect="1"/>
          </p:cNvPicPr>
          <p:nvPr/>
        </p:nvPicPr>
        <p:blipFill>
          <a:blip r:embed="rId8"/>
          <a:stretch>
            <a:fillRect/>
          </a:stretch>
        </p:blipFill>
        <p:spPr>
          <a:xfrm>
            <a:off x="175435" y="5034602"/>
            <a:ext cx="5028571" cy="1342857"/>
          </a:xfrm>
          <a:prstGeom prst="rect">
            <a:avLst/>
          </a:prstGeom>
        </p:spPr>
      </p:pic>
      <p:sp>
        <p:nvSpPr>
          <p:cNvPr id="43" name="TextBox 42">
            <a:extLst>
              <a:ext uri="{FF2B5EF4-FFF2-40B4-BE49-F238E27FC236}">
                <a16:creationId xmlns:a16="http://schemas.microsoft.com/office/drawing/2014/main" id="{D58467F7-DFF2-4B51-9904-5FA69CFD0AA6}"/>
              </a:ext>
            </a:extLst>
          </p:cNvPr>
          <p:cNvSpPr txBox="1"/>
          <p:nvPr/>
        </p:nvSpPr>
        <p:spPr>
          <a:xfrm>
            <a:off x="65314" y="1558212"/>
            <a:ext cx="180330" cy="1077218"/>
          </a:xfrm>
          <a:prstGeom prst="rect">
            <a:avLst/>
          </a:prstGeom>
          <a:noFill/>
        </p:spPr>
        <p:txBody>
          <a:bodyPr wrap="square" rtlCol="0">
            <a:spAutoFit/>
          </a:bodyPr>
          <a:lstStyle/>
          <a:p>
            <a:r>
              <a:rPr lang="en-US" sz="3200" dirty="0">
                <a:latin typeface="Calibri" panose="020F0502020204030204" pitchFamily="34" charset="0"/>
                <a:cs typeface="Calibri" panose="020F0502020204030204" pitchFamily="34" charset="0"/>
              </a:rPr>
              <a:t>··</a:t>
            </a:r>
            <a:endParaRPr lang="en-US" sz="3200" dirty="0"/>
          </a:p>
        </p:txBody>
      </p:sp>
      <p:sp>
        <p:nvSpPr>
          <p:cNvPr id="44" name="Rectangle 43">
            <a:extLst>
              <a:ext uri="{FF2B5EF4-FFF2-40B4-BE49-F238E27FC236}">
                <a16:creationId xmlns:a16="http://schemas.microsoft.com/office/drawing/2014/main" id="{123907C9-AE3F-47CF-AB50-9A12AB8A652D}"/>
              </a:ext>
            </a:extLst>
          </p:cNvPr>
          <p:cNvSpPr/>
          <p:nvPr/>
        </p:nvSpPr>
        <p:spPr>
          <a:xfrm>
            <a:off x="9241888" y="1837459"/>
            <a:ext cx="2419281" cy="391939"/>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222919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C86412C1A9380409CE48AC05997C033" ma:contentTypeVersion="12" ma:contentTypeDescription="Create a new document." ma:contentTypeScope="" ma:versionID="23e3988d39abb33405b2be9e38aed5de">
  <xsd:schema xmlns:xsd="http://www.w3.org/2001/XMLSchema" xmlns:xs="http://www.w3.org/2001/XMLSchema" xmlns:p="http://schemas.microsoft.com/office/2006/metadata/properties" xmlns:ns2="7f58e21f-8a8c-476a-9f58-8de549f53bfb" xmlns:ns3="3d2cbdb8-9799-41c6-a072-4b9bd316db6f" targetNamespace="http://schemas.microsoft.com/office/2006/metadata/properties" ma:root="true" ma:fieldsID="012510d02d280e5fbd547c50348e487a" ns2:_="" ns3:_="">
    <xsd:import namespace="7f58e21f-8a8c-476a-9f58-8de549f53bfb"/>
    <xsd:import namespace="3d2cbdb8-9799-41c6-a072-4b9bd316db6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f58e21f-8a8c-476a-9f58-8de549f53bf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d2cbdb8-9799-41c6-a072-4b9bd316db6f"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2B6FEAE-0B31-4A57-8195-92800B0D1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f58e21f-8a8c-476a-9f58-8de549f53bfb"/>
    <ds:schemaRef ds:uri="3d2cbdb8-9799-41c6-a072-4b9bd316db6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720877E-63DD-4270-AD9E-18561059A81B}">
  <ds:schemaRefs>
    <ds:schemaRef ds:uri="http://schemas.microsoft.com/sharepoint/v3/contenttype/forms"/>
  </ds:schemaRefs>
</ds:datastoreItem>
</file>

<file path=customXml/itemProps3.xml><?xml version="1.0" encoding="utf-8"?>
<ds:datastoreItem xmlns:ds="http://schemas.openxmlformats.org/officeDocument/2006/customXml" ds:itemID="{78A77C04-C571-43BA-BC2B-0571BE61593A}">
  <ds:schemaRefs>
    <ds:schemaRef ds:uri="7f58e21f-8a8c-476a-9f58-8de549f53bfb"/>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3d2cbdb8-9799-41c6-a072-4b9bd316db6f"/>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168</TotalTime>
  <Words>574</Words>
  <Application>Microsoft Office PowerPoint</Application>
  <PresentationFormat>Widescreen</PresentationFormat>
  <Paragraphs>43</Paragraphs>
  <Slides>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Calibri</vt:lpstr>
      <vt:lpstr>Calibri Light</vt:lpstr>
      <vt:lpstr>Open Sans</vt:lpstr>
      <vt:lpstr>Times New Roman</vt:lpstr>
      <vt:lpstr>Office Theme</vt:lpstr>
      <vt:lpstr>Minimum Level of Service </vt:lpstr>
      <vt:lpstr>Georgetown Site Plan Review ByLaw §165-83 </vt:lpstr>
      <vt:lpstr>What is Level of Service?  </vt:lpstr>
      <vt:lpstr>Ron Müller &amp; Associates Traffic Review, G. Mello Transfer Station Georgetown, MA – April 12th, 2021 – original study </vt:lpstr>
      <vt:lpstr>Ron Müller &amp; Associates Traffic Review, G. Mello Transfer Station Georgetown, MA – April 12th, 2021 – updated Study  </vt:lpstr>
      <vt:lpstr>Is Level of Service D even possible?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Steven Sadler</dc:creator>
  <cp:lastModifiedBy>Steven Sadler</cp:lastModifiedBy>
  <cp:revision>12</cp:revision>
  <dcterms:created xsi:type="dcterms:W3CDTF">2021-08-25T18:56:10Z</dcterms:created>
  <dcterms:modified xsi:type="dcterms:W3CDTF">2021-08-25T21:44:46Z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0x010100FC86412C1A9380409CE48AC05997C033</vt:lpwstr>
  </property>
</Properties>
</file>